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18"/>
  </p:notesMasterIdLst>
  <p:sldIdLst>
    <p:sldId id="302" r:id="rId2"/>
    <p:sldId id="303" r:id="rId3"/>
    <p:sldId id="293" r:id="rId4"/>
    <p:sldId id="298" r:id="rId5"/>
    <p:sldId id="288" r:id="rId6"/>
    <p:sldId id="301" r:id="rId7"/>
    <p:sldId id="290" r:id="rId8"/>
    <p:sldId id="274" r:id="rId9"/>
    <p:sldId id="295" r:id="rId10"/>
    <p:sldId id="280" r:id="rId11"/>
    <p:sldId id="282" r:id="rId12"/>
    <p:sldId id="296" r:id="rId13"/>
    <p:sldId id="299" r:id="rId14"/>
    <p:sldId id="297" r:id="rId15"/>
    <p:sldId id="265" r:id="rId16"/>
    <p:sldId id="3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4891" autoAdjust="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3E9D8-9553-4035-A9CE-D53B6A40969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8967D-CB86-4575-899E-E8545E58B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5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0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1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9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7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3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6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8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9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2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6">
                <a:alpha val="70000"/>
                <a:lumMod val="0"/>
                <a:lumOff val="10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7B48-83AF-4A63-83AE-2A7457D603BA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37F1-DF8D-4D86-A704-6965D0C85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9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87064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S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ugarcane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Trash &amp; Filter Cake to improve soil fertility and Sugarcane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productivity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Muhammad Tariq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Saleem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ariq.saleem@habibsugar.com</a:t>
            </a:r>
            <a: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24" y="273709"/>
            <a:ext cx="1447800" cy="19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9" y="120770"/>
            <a:ext cx="11938958" cy="8712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No.2 Economic Assessment Trash management Vs Trash Burning (Trial area: 2 acres)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287" y="1121228"/>
            <a:ext cx="5400136" cy="75070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Plot No.1 Trash Burning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260600"/>
              </p:ext>
            </p:extLst>
          </p:nvPr>
        </p:nvGraphicFramePr>
        <p:xfrm>
          <a:off x="224287" y="1940942"/>
          <a:ext cx="5400136" cy="4473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0210"/>
                <a:gridCol w="1325397"/>
                <a:gridCol w="954529"/>
              </a:tblGrid>
              <a:tr h="9257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 (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459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 (Bags)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029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Urea (Bags)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06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02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Intercultural operation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766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Herbicide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4593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 (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42,600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28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Irrigations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71072" y="1121228"/>
            <a:ext cx="6236898" cy="7507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Plot No.2 Trash Management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23985059"/>
              </p:ext>
            </p:extLst>
          </p:nvPr>
        </p:nvGraphicFramePr>
        <p:xfrm>
          <a:off x="5762446" y="1897812"/>
          <a:ext cx="6245524" cy="4518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6612"/>
                <a:gridCol w="1048200"/>
                <a:gridCol w="1201062"/>
                <a:gridCol w="1659650"/>
              </a:tblGrid>
              <a:tr h="931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 (Rs.)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Saving over 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 (%)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5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 (Bags)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14,700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5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Urea (Bags)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5,400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5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11,300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-  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97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Shredding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1,000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50.00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96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Herbicide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-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1854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 (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32,400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23.94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18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Irrigations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28.57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8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7" y="138024"/>
            <a:ext cx="11662913" cy="109555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No.2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Sugarcane Yield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254584"/>
              </p:ext>
            </p:extLst>
          </p:nvPr>
        </p:nvGraphicFramePr>
        <p:xfrm>
          <a:off x="543464" y="1475120"/>
          <a:ext cx="10747387" cy="4302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1297"/>
                <a:gridCol w="2432396"/>
                <a:gridCol w="2686847"/>
                <a:gridCol w="2686847"/>
              </a:tblGrid>
              <a:tr h="86060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acre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(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Monds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</a:tr>
              <a:tr h="8606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Mulching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(Control Dose)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CSSG-676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06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Burning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(Full Dose)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CSSG-676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605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 over Control (% age)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9.47 %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6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03" y="365125"/>
            <a:ext cx="11128074" cy="132556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No.2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Sugar Recovery Percentage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683534"/>
              </p:ext>
            </p:extLst>
          </p:nvPr>
        </p:nvGraphicFramePr>
        <p:xfrm>
          <a:off x="629729" y="1820174"/>
          <a:ext cx="11119448" cy="4589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4338"/>
                <a:gridCol w="2202124"/>
                <a:gridCol w="1590007"/>
                <a:gridCol w="1545219"/>
                <a:gridCol w="1298880"/>
                <a:gridCol w="1298880"/>
              </a:tblGrid>
              <a:tr h="917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Acre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No.1 (CSSG-676)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7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17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Mulching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(Control Dose)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9.83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10.64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11.80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10.76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17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Burning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(Full Dose)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10.41 </a:t>
                      </a: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178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0.33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0.33 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0.38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0.35 </a:t>
                      </a: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3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52" y="365125"/>
            <a:ext cx="11637032" cy="1127245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Trash Burning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553" y="1681163"/>
            <a:ext cx="5546784" cy="823912"/>
          </a:xfrm>
          <a:solidFill>
            <a:srgbClr val="FF0000"/>
          </a:solidFill>
        </p:spPr>
        <p:txBody>
          <a:bodyPr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Loss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0552" y="2739027"/>
            <a:ext cx="5546785" cy="32166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29865" y="1681163"/>
            <a:ext cx="5917720" cy="823912"/>
          </a:xfrm>
          <a:solidFill>
            <a:srgbClr val="FF0000"/>
          </a:solidFill>
        </p:spPr>
        <p:txBody>
          <a:bodyPr anchor="ctr"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Threat on Environment &amp; Human Health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64" y="2739026"/>
            <a:ext cx="5917719" cy="3377101"/>
          </a:xfrm>
        </p:spPr>
      </p:pic>
    </p:spTree>
    <p:extLst>
      <p:ext uri="{BB962C8B-B14F-4D97-AF65-F5344CB8AC3E}">
        <p14:creationId xmlns:p14="http://schemas.microsoft.com/office/powerpoint/2010/main" val="39795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7" y="138024"/>
            <a:ext cx="11662913" cy="10955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No.3 Impact of Filter Cake on Sugarcane Yield (Spring Plantation)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610909"/>
              </p:ext>
            </p:extLst>
          </p:nvPr>
        </p:nvGraphicFramePr>
        <p:xfrm>
          <a:off x="543464" y="1475120"/>
          <a:ext cx="11067691" cy="3812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8956"/>
                <a:gridCol w="2141246"/>
                <a:gridCol w="3130566"/>
                <a:gridCol w="2766923"/>
              </a:tblGrid>
              <a:tr h="95324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acre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(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Monds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</a:tr>
              <a:tr h="95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Filter Cake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 Tons)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CPF-253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532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Plot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CPF-253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5312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 over Control (% age)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20.87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0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5" y="365126"/>
            <a:ext cx="10644997" cy="1109992"/>
          </a:xfrm>
          <a:ln>
            <a:solidFill>
              <a:schemeClr val="accent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 Recommendation;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664898"/>
            <a:ext cx="11628408" cy="48911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Keeping in view the experimental facts Trash &amp; Filter cake have significantly impact on sugarcane yield per acre as well Sucrose contents.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Trash mulching and filter cake enrich soil health also protect the human health and ensure healthy ecosystem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saving (Increase irrigation interval)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 message for all Sugar mills to motivate area growers to adopt trash mulching.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Request to all Sugar Mills, Like Habib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Suagr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Mills to provide filter cake free of cost to area growers.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581" y="382379"/>
            <a:ext cx="900023" cy="10754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558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ARIQ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2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9675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Filter cake &amp; Trash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blanket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9675"/>
            <a:ext cx="12192000" cy="5788325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38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37" y="167268"/>
            <a:ext cx="11452301" cy="1049058"/>
          </a:xfr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1337094"/>
            <a:ext cx="11452301" cy="483986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 Soil Health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Reduce cost of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Suppress weeds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 water use efficiency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 inputs use efficiency leading to high profit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Sugarcane quantity as well as Sugar quality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Protects our ecosystem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 human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ealth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Preserves natural resources for future generations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70" y="3212261"/>
            <a:ext cx="3157268" cy="324353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530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4175"/>
            <a:ext cx="11544299" cy="10445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Nutrients Composition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81163"/>
            <a:ext cx="5692776" cy="823912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Sugarcane Trash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9480658"/>
              </p:ext>
            </p:extLst>
          </p:nvPr>
        </p:nvGraphicFramePr>
        <p:xfrm>
          <a:off x="304800" y="2676524"/>
          <a:ext cx="5692776" cy="3543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388"/>
                <a:gridCol w="2846388"/>
              </a:tblGrid>
              <a:tr h="6948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Nutrients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Age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948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Matter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948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948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Phosphorus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638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0.75-1.0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76899" cy="823912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Sugarcane Filter Cake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05370625"/>
              </p:ext>
            </p:extLst>
          </p:nvPr>
        </p:nvGraphicFramePr>
        <p:xfrm>
          <a:off x="6172200" y="2676525"/>
          <a:ext cx="567689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449"/>
                <a:gridCol w="2838449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Nutrients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Age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Matter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70-75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Phosphorus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0.70-1.10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120770"/>
            <a:ext cx="11085123" cy="97478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Story in Habib Sugar Mills,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Nawabshah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996352"/>
            <a:ext cx="5843498" cy="323490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132053"/>
            <a:ext cx="5494815" cy="226012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98" y="1171574"/>
            <a:ext cx="3453441" cy="52205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652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902" y="215660"/>
            <a:ext cx="11766430" cy="10797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Jameel Noori Nastaleeq" pitchFamily="2" charset="-78"/>
                <a:cs typeface="Jameel Noori Nastaleeq" pitchFamily="2" charset="-78"/>
              </a:rPr>
              <a:t>Trash Mulching operation</a:t>
            </a:r>
            <a:endParaRPr lang="en-US" sz="4800" dirty="0">
              <a:latin typeface="Jameel Noori Nastaleeq" pitchFamily="2" charset="-78"/>
              <a:cs typeface="Jameel Noori Nastaleeq" pitchFamily="2" charset="-78"/>
            </a:endParaRPr>
          </a:p>
        </p:txBody>
      </p:sp>
      <p:pic>
        <p:nvPicPr>
          <p:cNvPr id="4" name="VID-20210302-WA004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02" y="1371600"/>
            <a:ext cx="11766430" cy="5105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371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46076"/>
            <a:ext cx="11210925" cy="106686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Working in Habib Sugar Mills,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Nawabshah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94745"/>
            <a:ext cx="5457825" cy="419404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94745"/>
            <a:ext cx="5734050" cy="4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35" y="333375"/>
            <a:ext cx="11662913" cy="11049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No.1 Impact of Trash mulching Vs Trash Burning on Sugarcane Yield (Trial area: 6 acre)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802617"/>
              </p:ext>
            </p:extLst>
          </p:nvPr>
        </p:nvGraphicFramePr>
        <p:xfrm>
          <a:off x="336431" y="1866899"/>
          <a:ext cx="11447253" cy="4035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112"/>
                <a:gridCol w="1837657"/>
                <a:gridCol w="2052116"/>
                <a:gridCol w="2605327"/>
                <a:gridCol w="2097041"/>
              </a:tblGrid>
              <a:tr h="9508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No.1        (CSSG-676)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No.2       (CPF-253)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No.3          (CPF-246)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098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Mulching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Monds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758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0098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Burning (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Monds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50874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over Trash Burning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18.04 %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1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34" y="103517"/>
            <a:ext cx="11809562" cy="109555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No.1 Impact of Trash mulching Vs Trash Burning on Sugar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(Trial area: 6 acre)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473625"/>
              </p:ext>
            </p:extLst>
          </p:nvPr>
        </p:nvGraphicFramePr>
        <p:xfrm>
          <a:off x="69011" y="1345723"/>
          <a:ext cx="12089003" cy="5106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0007"/>
                <a:gridCol w="812478"/>
                <a:gridCol w="812478"/>
                <a:gridCol w="753601"/>
                <a:gridCol w="753601"/>
                <a:gridCol w="812478"/>
                <a:gridCol w="788929"/>
                <a:gridCol w="753601"/>
                <a:gridCol w="753601"/>
                <a:gridCol w="812478"/>
                <a:gridCol w="800670"/>
                <a:gridCol w="884973"/>
                <a:gridCol w="820248"/>
                <a:gridCol w="959860"/>
              </a:tblGrid>
              <a:tr h="6403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No.1 (CSSG-676)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No.2 (CPF-253)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Plot No.3 (CPF-246)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Average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95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6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Mulching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10.54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</a:tr>
              <a:tr h="1256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 Burning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10.18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</a:tr>
              <a:tr h="1256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0.35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0.60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0.34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0.31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0.40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0.30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0.27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7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Words>640</Words>
  <Application>Microsoft Office PowerPoint</Application>
  <PresentationFormat>Widescreen</PresentationFormat>
  <Paragraphs>237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Jameel Noori Nastaleeq</vt:lpstr>
      <vt:lpstr>Times New Roman</vt:lpstr>
      <vt:lpstr>Wingdings</vt:lpstr>
      <vt:lpstr>Office Theme</vt:lpstr>
      <vt:lpstr>     Sustainable Management of Sugarcane Trash &amp; Filter Cake to improve soil fertility and Sugarcane productivity    Presented By:  Muhammad Tariq Saleem, Tariq.saleem@habibsugar.com </vt:lpstr>
      <vt:lpstr>Importance of Filter cake &amp; Trash blanket</vt:lpstr>
      <vt:lpstr>Advantages</vt:lpstr>
      <vt:lpstr>Nutrients Composition</vt:lpstr>
      <vt:lpstr>Research Story in Habib Sugar Mills, Nawabshah</vt:lpstr>
      <vt:lpstr>Trash Mulching operation</vt:lpstr>
      <vt:lpstr>Working in Habib Sugar Mills, Nawabshah</vt:lpstr>
      <vt:lpstr>Trial No.1 Impact of Trash mulching Vs Trash Burning on Sugarcane Yield (Trial area: 6 acre)</vt:lpstr>
      <vt:lpstr>Trial No.1 Impact of Trash mulching Vs Trash Burning on Sugar Recovery (Trial area: 6 acre)</vt:lpstr>
      <vt:lpstr>Trial No.2 Economic Assessment Trash management Vs Trash Burning (Trial area: 2 acres)</vt:lpstr>
      <vt:lpstr>Trial No.2 Impact on Sugarcane Yield</vt:lpstr>
      <vt:lpstr>Trial No.2 Impact on Sugar Recovery Percentage</vt:lpstr>
      <vt:lpstr>Impact of Trash Burning</vt:lpstr>
      <vt:lpstr>Trial No.3 Impact of Filter Cake on Sugarcane Yield (Spring Plantation)</vt:lpstr>
      <vt:lpstr>Conclusions &amp; Recommendation;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132</cp:revision>
  <dcterms:created xsi:type="dcterms:W3CDTF">2023-06-20T16:14:22Z</dcterms:created>
  <dcterms:modified xsi:type="dcterms:W3CDTF">2023-09-09T10:22:14Z</dcterms:modified>
</cp:coreProperties>
</file>